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64" r:id="rId3"/>
    <p:sldId id="266" r:id="rId4"/>
    <p:sldId id="265" r:id="rId5"/>
    <p:sldId id="267" r:id="rId6"/>
    <p:sldId id="268" r:id="rId7"/>
    <p:sldId id="318" r:id="rId8"/>
    <p:sldId id="317" r:id="rId9"/>
    <p:sldId id="320" r:id="rId10"/>
    <p:sldId id="321" r:id="rId11"/>
    <p:sldId id="345" r:id="rId12"/>
    <p:sldId id="346" r:id="rId13"/>
    <p:sldId id="347" r:id="rId14"/>
    <p:sldId id="289" r:id="rId15"/>
    <p:sldId id="350" r:id="rId16"/>
    <p:sldId id="349" r:id="rId17"/>
    <p:sldId id="364" r:id="rId18"/>
    <p:sldId id="365" r:id="rId19"/>
    <p:sldId id="348" r:id="rId20"/>
    <p:sldId id="366" r:id="rId21"/>
    <p:sldId id="369" r:id="rId22"/>
    <p:sldId id="370" r:id="rId23"/>
    <p:sldId id="372" r:id="rId24"/>
    <p:sldId id="374" r:id="rId25"/>
    <p:sldId id="373" r:id="rId26"/>
    <p:sldId id="375" r:id="rId27"/>
    <p:sldId id="376" r:id="rId28"/>
    <p:sldId id="377" r:id="rId29"/>
    <p:sldId id="378" r:id="rId30"/>
    <p:sldId id="379" r:id="rId31"/>
    <p:sldId id="380" r:id="rId32"/>
    <p:sldId id="263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3"/>
    <p:restoredTop sz="94444"/>
  </p:normalViewPr>
  <p:slideViewPr>
    <p:cSldViewPr>
      <p:cViewPr varScale="1">
        <p:scale>
          <a:sx n="45" d="100"/>
          <a:sy n="45" d="100"/>
        </p:scale>
        <p:origin x="232" y="55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2112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>
            <a:off x="5230254" y="-37339"/>
            <a:ext cx="19217708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–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41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Изображение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116914" y="3934663"/>
            <a:ext cx="1580427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продажи</a:t>
            </a:r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7116915" y="8929563"/>
            <a:ext cx="9443424" cy="117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/>
              <a:t>Или все про</a:t>
            </a:r>
            <a:r>
              <a:rPr lang="en-US" dirty="0"/>
              <a:t> </a:t>
            </a:r>
            <a:r>
              <a:rPr lang="ru-RU" dirty="0"/>
              <a:t>регрессию</a:t>
            </a:r>
            <a:endParaRPr dirty="0"/>
          </a:p>
        </p:txBody>
      </p:sp>
      <p:sp>
        <p:nvSpPr>
          <p:cNvPr id="54" name="Название подразделения,  лаборатории, факультета и т.д."/>
          <p:cNvSpPr txBox="1"/>
          <p:nvPr/>
        </p:nvSpPr>
        <p:spPr>
          <a:xfrm>
            <a:off x="7116915" y="1524282"/>
            <a:ext cx="9443423" cy="1436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Разработка управленческих решений в маркетинге</a:t>
            </a:r>
            <a:endParaRPr dirty="0"/>
          </a:p>
        </p:txBody>
      </p:sp>
      <p:sp>
        <p:nvSpPr>
          <p:cNvPr id="55" name="Москва, 2017"/>
          <p:cNvSpPr txBox="1"/>
          <p:nvPr/>
        </p:nvSpPr>
        <p:spPr>
          <a:xfrm>
            <a:off x="7116915" y="11892516"/>
            <a:ext cx="9443424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dirty="0" err="1"/>
              <a:t>Москва</a:t>
            </a:r>
            <a:r>
              <a:t>, 201</a:t>
            </a:r>
            <a:r>
              <a:rPr lang="en-US"/>
              <a:t>8</a:t>
            </a:r>
            <a:endParaRPr dirty="0"/>
          </a:p>
        </p:txBody>
      </p:sp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970" y="1330739"/>
            <a:ext cx="2736119" cy="264554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чень крутой подзаголовок презентации">
            <a:extLst>
              <a:ext uri="{FF2B5EF4-FFF2-40B4-BE49-F238E27FC236}">
                <a16:creationId xmlns:a16="http://schemas.microsoft.com/office/drawing/2014/main" id="{38935584-CC33-B840-BEA5-032C8CBD050F}"/>
              </a:ext>
            </a:extLst>
          </p:cNvPr>
          <p:cNvSpPr txBox="1"/>
          <p:nvPr/>
        </p:nvSpPr>
        <p:spPr>
          <a:xfrm>
            <a:off x="15648384" y="10411039"/>
            <a:ext cx="9443424" cy="117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/>
              <a:t>Элен Теванян</a:t>
            </a:r>
          </a:p>
          <a:p>
            <a:r>
              <a:rPr lang="ru-RU" dirty="0"/>
              <a:t>Филипп Ульянкин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обучение без учителя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E8A30F2-69EF-1647-81AE-58DD9E777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72645"/>
              </p:ext>
            </p:extLst>
          </p:nvPr>
        </p:nvGraphicFramePr>
        <p:xfrm>
          <a:off x="3118992" y="4985792"/>
          <a:ext cx="12488499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33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Свитер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Юбка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Поясная сумка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30BF72-8898-6448-ADBF-F8731F1EA628}"/>
              </a:ext>
            </a:extLst>
          </p:cNvPr>
          <p:cNvSpPr/>
          <p:nvPr/>
        </p:nvSpPr>
        <p:spPr>
          <a:xfrm>
            <a:off x="1165920" y="6877816"/>
            <a:ext cx="16498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Катя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F0D81D-421A-3144-B205-AFADF41627FA}"/>
              </a:ext>
            </a:extLst>
          </p:cNvPr>
          <p:cNvSpPr/>
          <p:nvPr/>
        </p:nvSpPr>
        <p:spPr>
          <a:xfrm>
            <a:off x="1096991" y="8236060"/>
            <a:ext cx="17876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Лера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30AE7A-E15D-074D-A7B3-D09E19C817C9}"/>
              </a:ext>
            </a:extLst>
          </p:cNvPr>
          <p:cNvSpPr/>
          <p:nvPr/>
        </p:nvSpPr>
        <p:spPr>
          <a:xfrm>
            <a:off x="1150692" y="9594304"/>
            <a:ext cx="1680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Витя</a:t>
            </a: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10C23B81-B7F8-1547-A0B7-2871F1EA28D0}"/>
              </a:ext>
            </a:extLst>
          </p:cNvPr>
          <p:cNvSpPr txBox="1"/>
          <p:nvPr/>
        </p:nvSpPr>
        <p:spPr>
          <a:xfrm>
            <a:off x="1201065" y="2644324"/>
            <a:ext cx="21506373" cy="1693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Нет вектора с целевой переменной</a:t>
            </a:r>
            <a:endParaRPr lang="en-US" sz="4000" b="0" dirty="0">
              <a:solidFill>
                <a:schemeClr val="tx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  <p:sp>
        <p:nvSpPr>
          <p:cNvPr id="4" name="Открывающая фигурная скобка 3">
            <a:extLst>
              <a:ext uri="{FF2B5EF4-FFF2-40B4-BE49-F238E27FC236}">
                <a16:creationId xmlns:a16="http://schemas.microsoft.com/office/drawing/2014/main" id="{0541BF3B-24FB-674F-8C6C-C0075ED650F4}"/>
              </a:ext>
            </a:extLst>
          </p:cNvPr>
          <p:cNvSpPr/>
          <p:nvPr/>
        </p:nvSpPr>
        <p:spPr>
          <a:xfrm rot="16200000" flipV="1">
            <a:off x="8778003" y="5316211"/>
            <a:ext cx="1170130" cy="12426615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BCC6FD-267E-9049-9DAE-06F21EC2825D}"/>
              </a:ext>
            </a:extLst>
          </p:cNvPr>
          <p:cNvSpPr/>
          <p:nvPr/>
        </p:nvSpPr>
        <p:spPr>
          <a:xfrm>
            <a:off x="7805591" y="12168589"/>
            <a:ext cx="3114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признаки</a:t>
            </a:r>
          </a:p>
        </p:txBody>
      </p:sp>
      <p:sp>
        <p:nvSpPr>
          <p:cNvPr id="12" name="Открывающая фигурная скобка 11">
            <a:extLst>
              <a:ext uri="{FF2B5EF4-FFF2-40B4-BE49-F238E27FC236}">
                <a16:creationId xmlns:a16="http://schemas.microsoft.com/office/drawing/2014/main" id="{EF5E35B3-C99F-F144-AA39-0D98B62B177E}"/>
              </a:ext>
            </a:extLst>
          </p:cNvPr>
          <p:cNvSpPr/>
          <p:nvPr/>
        </p:nvSpPr>
        <p:spPr>
          <a:xfrm rot="16200000" flipV="1">
            <a:off x="17060054" y="9637822"/>
            <a:ext cx="1224978" cy="3728546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2F16E29-2E74-C744-BBC6-C463F0B91AC2}"/>
              </a:ext>
            </a:extLst>
          </p:cNvPr>
          <p:cNvSpPr/>
          <p:nvPr/>
        </p:nvSpPr>
        <p:spPr>
          <a:xfrm>
            <a:off x="16355458" y="12114584"/>
            <a:ext cx="27061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пусто </a:t>
            </a:r>
            <a:r>
              <a:rPr lang="ru-RU" sz="5400" b="1" dirty="0">
                <a:solidFill>
                  <a:srgbClr val="002060"/>
                </a:solidFill>
                <a:latin typeface="+mj-ea"/>
                <a:sym typeface="Wingdings" pitchFamily="2" charset="2"/>
              </a:rPr>
              <a:t></a:t>
            </a:r>
            <a:endParaRPr lang="ru-RU" sz="5400" b="1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9E7E69-EA64-0D4E-8496-7C00F08AF2EB}"/>
              </a:ext>
            </a:extLst>
          </p:cNvPr>
          <p:cNvSpPr/>
          <p:nvPr/>
        </p:nvSpPr>
        <p:spPr>
          <a:xfrm rot="5400000">
            <a:off x="20097828" y="7990726"/>
            <a:ext cx="2856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объекты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8A7894CD-8C2D-DF44-8C0B-59AD4A41B618}"/>
              </a:ext>
            </a:extLst>
          </p:cNvPr>
          <p:cNvSpPr/>
          <p:nvPr/>
        </p:nvSpPr>
        <p:spPr>
          <a:xfrm>
            <a:off x="15576376" y="4490487"/>
            <a:ext cx="4193948" cy="6853535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36103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Что делаем?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D1F734F-8E52-304E-B9E9-82B3D64B0257}"/>
                  </a:ext>
                </a:extLst>
              </p:cNvPr>
              <p:cNvSpPr/>
              <p:nvPr/>
            </p:nvSpPr>
            <p:spPr>
              <a:xfrm>
                <a:off x="1244342" y="2997498"/>
                <a:ext cx="2313965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  <m:sub>
                        <m: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ru-RU" sz="54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</m:oMath>
                </a14:m>
                <a:r>
                  <a:rPr lang="ru-RU" sz="54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en-US" sz="54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объект (</a:t>
                </a:r>
                <a:r>
                  <a:rPr lang="ru-RU" sz="5400" i="1" dirty="0"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потребитель</a:t>
                </a:r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sz="54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ru-RU" sz="5400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  <m:r>
                      <a:rPr lang="en-US" sz="5400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</m:t>
                    </m:r>
                  </m:oMath>
                </a14:m>
                <a:r>
                  <a:rPr lang="en-US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целевая переменная (</a:t>
                </a:r>
                <a:r>
                  <a:rPr lang="ru-RU" sz="5400" i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сегмент </a:t>
                </a:r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5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5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5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u-RU" sz="5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− </m:t>
                    </m:r>
                  </m:oMath>
                </a14:m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прецедент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ru-RU" sz="54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Обучающая выборка </a:t>
                </a:r>
                <a:r>
                  <a:rPr lang="ru-RU" sz="54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 набор всех прецедентов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D1F734F-8E52-304E-B9E9-82B3D64B0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42" y="2997498"/>
                <a:ext cx="23139658" cy="3416320"/>
              </a:xfrm>
              <a:prstGeom prst="rect">
                <a:avLst/>
              </a:prstGeom>
              <a:blipFill>
                <a:blip r:embed="rId3"/>
                <a:stretch>
                  <a:fillRect l="-1262" t="-4444" b="-9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CC6CCF-0DF6-3445-8754-D80C125AF46F}"/>
              </a:ext>
            </a:extLst>
          </p:cNvPr>
          <p:cNvSpPr/>
          <p:nvPr/>
        </p:nvSpPr>
        <p:spPr>
          <a:xfrm>
            <a:off x="1262505" y="7391993"/>
            <a:ext cx="23102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Как решить эту задачу?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4C61C1-D45A-B644-9780-A7DECF237832}"/>
                  </a:ext>
                </a:extLst>
              </p:cNvPr>
              <p:cNvSpPr/>
              <p:nvPr/>
            </p:nvSpPr>
            <p:spPr>
              <a:xfrm>
                <a:off x="1262505" y="8370168"/>
                <a:ext cx="23102888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Найти алгоритм</a:t>
                </a:r>
                <a:r>
                  <a:rPr lang="en-US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𝒂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)≈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endParaRPr lang="en-US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14C61C1-D45A-B644-9780-A7DECF237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05" y="8370168"/>
                <a:ext cx="23102888" cy="861774"/>
              </a:xfrm>
              <a:prstGeom prst="rect">
                <a:avLst/>
              </a:prstGeom>
              <a:blipFill>
                <a:blip r:embed="rId4"/>
                <a:stretch>
                  <a:fillRect t="-1884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263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Что делаем?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5D4ABAC-C6F3-614E-8A35-EE0B91181401}"/>
              </a:ext>
            </a:extLst>
          </p:cNvPr>
          <p:cNvSpPr/>
          <p:nvPr/>
        </p:nvSpPr>
        <p:spPr>
          <a:xfrm>
            <a:off x="1201065" y="2632697"/>
            <a:ext cx="2150637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Алгоритм (модель) – это формула, учитывающая характеристики объекта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Формулы могут быть любыми</a:t>
            </a:r>
          </a:p>
        </p:txBody>
      </p:sp>
    </p:spTree>
    <p:extLst>
      <p:ext uri="{BB962C8B-B14F-4D97-AF65-F5344CB8AC3E}">
        <p14:creationId xmlns:p14="http://schemas.microsoft.com/office/powerpoint/2010/main" val="19768397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Как найти лучшее решение?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D1BDB8-0D1F-C045-8458-EA413232AEEE}"/>
              </a:ext>
            </a:extLst>
          </p:cNvPr>
          <p:cNvSpPr/>
          <p:nvPr/>
        </p:nvSpPr>
        <p:spPr>
          <a:xfrm>
            <a:off x="6449522" y="5232675"/>
            <a:ext cx="8356368" cy="91440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130D4B-1843-784C-B8E3-CFB39C3ABF5C}"/>
              </a:ext>
            </a:extLst>
          </p:cNvPr>
          <p:cNvSpPr/>
          <p:nvPr/>
        </p:nvSpPr>
        <p:spPr>
          <a:xfrm>
            <a:off x="14805890" y="5232675"/>
            <a:ext cx="3055471" cy="914400"/>
          </a:xfrm>
          <a:prstGeom prst="rect">
            <a:avLst/>
          </a:prstGeom>
          <a:solidFill>
            <a:srgbClr val="D8EAFE"/>
          </a:solidFill>
          <a:ln w="12700" cap="flat">
            <a:solidFill>
              <a:srgbClr val="DBE1E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50234FF-5218-AE48-AD92-2A8014045552}"/>
              </a:ext>
            </a:extLst>
          </p:cNvPr>
          <p:cNvSpPr/>
          <p:nvPr/>
        </p:nvSpPr>
        <p:spPr>
          <a:xfrm>
            <a:off x="8275138" y="6939802"/>
            <a:ext cx="47051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Обучающая выборка </a:t>
            </a:r>
            <a:endParaRPr lang="ru-RU" dirty="0"/>
          </a:p>
        </p:txBody>
      </p:sp>
      <p:sp>
        <p:nvSpPr>
          <p:cNvPr id="10" name="Открывающая фигурная скобка 9">
            <a:extLst>
              <a:ext uri="{FF2B5EF4-FFF2-40B4-BE49-F238E27FC236}">
                <a16:creationId xmlns:a16="http://schemas.microsoft.com/office/drawing/2014/main" id="{BDF12A03-DAF1-A140-AA7A-AFA44C0717AA}"/>
              </a:ext>
            </a:extLst>
          </p:cNvPr>
          <p:cNvSpPr/>
          <p:nvPr/>
        </p:nvSpPr>
        <p:spPr>
          <a:xfrm rot="16200000">
            <a:off x="10231345" y="2365254"/>
            <a:ext cx="792726" cy="8356369"/>
          </a:xfrm>
          <a:prstGeom prst="leftBrac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Открывающая фигурная скобка 10">
            <a:extLst>
              <a:ext uri="{FF2B5EF4-FFF2-40B4-BE49-F238E27FC236}">
                <a16:creationId xmlns:a16="http://schemas.microsoft.com/office/drawing/2014/main" id="{6D0D3422-718E-BB41-A45E-75E31EC7B8BB}"/>
              </a:ext>
            </a:extLst>
          </p:cNvPr>
          <p:cNvSpPr/>
          <p:nvPr/>
        </p:nvSpPr>
        <p:spPr>
          <a:xfrm rot="16200000">
            <a:off x="15937264" y="4942505"/>
            <a:ext cx="792726" cy="3055473"/>
          </a:xfrm>
          <a:prstGeom prst="leftBrac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E25BCE6-DF7C-504D-8F44-D7B24FAD6B45}"/>
              </a:ext>
            </a:extLst>
          </p:cNvPr>
          <p:cNvSpPr/>
          <p:nvPr/>
        </p:nvSpPr>
        <p:spPr>
          <a:xfrm>
            <a:off x="14326507" y="6939801"/>
            <a:ext cx="40142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Тестовая выборка</a:t>
            </a:r>
          </a:p>
        </p:txBody>
      </p:sp>
      <p:sp>
        <p:nvSpPr>
          <p:cNvPr id="13" name="Открывающая фигурная скобка 12">
            <a:extLst>
              <a:ext uri="{FF2B5EF4-FFF2-40B4-BE49-F238E27FC236}">
                <a16:creationId xmlns:a16="http://schemas.microsoft.com/office/drawing/2014/main" id="{673FE985-1021-F244-B60C-5033971F634F}"/>
              </a:ext>
            </a:extLst>
          </p:cNvPr>
          <p:cNvSpPr/>
          <p:nvPr/>
        </p:nvSpPr>
        <p:spPr>
          <a:xfrm rot="5400000">
            <a:off x="11759079" y="-869608"/>
            <a:ext cx="792726" cy="11411840"/>
          </a:xfrm>
          <a:prstGeom prst="leftBrac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0B1DF8D-7E2B-3249-A471-761477AED549}"/>
              </a:ext>
            </a:extLst>
          </p:cNvPr>
          <p:cNvSpPr/>
          <p:nvPr/>
        </p:nvSpPr>
        <p:spPr>
          <a:xfrm>
            <a:off x="10860045" y="2883654"/>
            <a:ext cx="26452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Все данные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09AA1F3-A633-FB45-9DB2-B9973CEF4EFD}"/>
              </a:ext>
            </a:extLst>
          </p:cNvPr>
          <p:cNvSpPr/>
          <p:nvPr/>
        </p:nvSpPr>
        <p:spPr>
          <a:xfrm>
            <a:off x="6431360" y="8506771"/>
            <a:ext cx="1143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ru-RU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22CBA62-7D8F-FA48-8797-1D3467D7A156}"/>
              </a:ext>
            </a:extLst>
          </p:cNvPr>
          <p:cNvSpPr/>
          <p:nvPr/>
        </p:nvSpPr>
        <p:spPr>
          <a:xfrm>
            <a:off x="1201065" y="9097751"/>
            <a:ext cx="215063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Алгоритм обучается на обучающей выборке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Алгоритм тестируется на тестовой выборке (</a:t>
            </a:r>
            <a:r>
              <a:rPr lang="ru-RU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валидационной</a:t>
            </a:r>
            <a:r>
              <a:rPr lang="ru-RU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36876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33758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ФЛЭШБЭК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8000" dirty="0">
                <a:solidFill>
                  <a:srgbClr val="FFFFFF"/>
                </a:solidFill>
              </a:rPr>
              <a:t>из математики</a:t>
            </a:r>
            <a:endParaRPr kumimoji="0" lang="ru-RU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02005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Производная????</a:t>
            </a:r>
          </a:p>
        </p:txBody>
      </p:sp>
    </p:spTree>
    <p:extLst>
      <p:ext uri="{BB962C8B-B14F-4D97-AF65-F5344CB8AC3E}">
        <p14:creationId xmlns:p14="http://schemas.microsoft.com/office/powerpoint/2010/main" val="22724711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производная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Заголовок основного текста">
                <a:extLst>
                  <a:ext uri="{FF2B5EF4-FFF2-40B4-BE49-F238E27FC236}">
                    <a16:creationId xmlns:a16="http://schemas.microsoft.com/office/drawing/2014/main" id="{1A74E8F1-4864-2345-8112-D3AF693012AC}"/>
                  </a:ext>
                </a:extLst>
              </p:cNvPr>
              <p:cNvSpPr txBox="1"/>
              <p:nvPr/>
            </p:nvSpPr>
            <p:spPr>
              <a:xfrm>
                <a:off x="1201065" y="2644324"/>
                <a:ext cx="21506373" cy="57258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71437" tIns="71437" rIns="71437" bIns="71437" anchor="t"/>
              <a:lstStyle>
                <a:lvl1pPr algn="l">
                  <a:defRPr sz="4200" b="1">
                    <a:solidFill>
                      <a:srgbClr val="253957"/>
                    </a:solidFill>
                    <a:latin typeface="+mn-lt"/>
                    <a:ea typeface="+mn-ea"/>
                    <a:cs typeface="+mn-cs"/>
                    <a:sym typeface="Arial Narrow"/>
                  </a:defRPr>
                </a:lvl1pPr>
              </a:lstStyle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Пусть дана функция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Производной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в точке называется:</a:t>
                </a:r>
              </a:p>
              <a:p>
                <a:endParaRPr lang="ru-RU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m:t>𝑓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m:t>′(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503000000020004" pitchFamily="2" charset="0"/>
                              <a:cs typeface="Helvetica Neue Light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503000000020004" pitchFamily="2" charset="0"/>
                              <a:cs typeface="Helvetica Neue Light" panose="02000503000000020004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503000000020004" pitchFamily="2" charset="0"/>
                              <a:cs typeface="Helvetica Neue Light" panose="02000503000000020004" pitchFamily="2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m:t>)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m:t>=</m:t>
                      </m:r>
                      <m:func>
                        <m:func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503000000020004" pitchFamily="2" charset="0"/>
                              <a:cs typeface="Helvetica Neue Light" panose="02000503000000020004" pitchFamily="2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𝑥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Light" panose="02000503000000020004" pitchFamily="2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+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Light" panose="02000503000000020004" pitchFamily="2" charset="0"/>
                                    </a:rPr>
                                    <m:t>∆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Light" panose="02000503000000020004" pitchFamily="2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−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Helvetica Neue Light" panose="02000503000000020004" pitchFamily="2" charset="0"/>
                                          <a:cs typeface="Helvetica Neue Light" panose="02000503000000020004" pitchFamily="2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503000000020004" pitchFamily="2" charset="0"/>
                                  <a:cs typeface="Helvetica Neue Light" panose="02000503000000020004" pitchFamily="2" charset="0"/>
                                </a:rPr>
                                <m:t>+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Light" panose="02000503000000020004" pitchFamily="2" charset="0"/>
                                </a:rPr>
                                <m:t>∆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Light" panose="02000503000000020004" pitchFamily="2" charset="0"/>
                                </a:rPr>
                                <m:t>𝑥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Light" panose="02000503000000020004" pitchFamily="2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panose="02000503000000020004" pitchFamily="2" charset="0"/>
                                      <a:cs typeface="Helvetica Neue Light" panose="02000503000000020004" pitchFamily="2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</p:txBody>
          </p:sp>
        </mc:Choice>
        <mc:Fallback xmlns="">
          <p:sp>
            <p:nvSpPr>
              <p:cNvPr id="17" name="Заголовок основного текста">
                <a:extLst>
                  <a:ext uri="{FF2B5EF4-FFF2-40B4-BE49-F238E27FC236}">
                    <a16:creationId xmlns:a16="http://schemas.microsoft.com/office/drawing/2014/main" id="{1A74E8F1-4864-2345-8112-D3AF6930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5" y="2644324"/>
                <a:ext cx="21506373" cy="5725844"/>
              </a:xfrm>
              <a:prstGeom prst="rect">
                <a:avLst/>
              </a:prstGeom>
              <a:blipFill>
                <a:blip r:embed="rId3"/>
                <a:stretch>
                  <a:fillRect l="-1004" t="-13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4391A1-2737-A54A-A83C-0FE236E9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40" y="6353944"/>
            <a:ext cx="106807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70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таблица производных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26CAD0-F3BF-504C-905C-37C7DCA8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24" y="2657297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577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dirty="0">
                <a:solidFill>
                  <a:schemeClr val="tx1"/>
                </a:solidFill>
              </a:rPr>
              <a:t>Функция многих переменных</a:t>
            </a:r>
            <a:endParaRPr kumimoji="0" lang="ru-RU" sz="5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44110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33758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Задача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27032094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33758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Основные понятия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8729350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постановка задачи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35D8CEF-9BD1-1245-850D-F1DBC2AB973F}"/>
                  </a:ext>
                </a:extLst>
              </p:cNvPr>
              <p:cNvSpPr/>
              <p:nvPr/>
            </p:nvSpPr>
            <p:spPr>
              <a:xfrm>
                <a:off x="1199517" y="2626598"/>
                <a:ext cx="21721675" cy="7478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ru-RU" sz="40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Задача</a:t>
                </a:r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: найти алгоритм по прецедентам, который будет для каждого нового объекта делать предсказания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ru-RU" sz="4000" b="1" i="1" dirty="0"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algn="l"/>
                <a:endParaRPr lang="ru-RU" sz="4000" b="1" i="1" dirty="0"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ru-RU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</m:oMath>
                </a14:m>
                <a:r>
                  <a:rPr lang="ru-RU" sz="40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en-US" sz="40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объект (</a:t>
                </a:r>
                <a:r>
                  <a:rPr lang="ru-RU" sz="4000" i="1" dirty="0"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потребитель</a:t>
                </a:r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ru-RU" sz="4000" b="0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целевая переменная (объем его заказа)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u-RU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− </m:t>
                    </m:r>
                  </m:oMath>
                </a14:m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прецедент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ru-RU" sz="4000" b="1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Обучающая выборка </a:t>
                </a:r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 набор всех прецедентов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ru-RU" sz="4000" dirty="0"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∈</m:t>
                    </m:r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ℝ</m:t>
                    </m:r>
                  </m:oMath>
                </a14:m>
                <a:r>
                  <a:rPr lang="ru-RU" sz="4000" dirty="0"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- вещественное число, т.е. число, в том числе и с дробной частью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ru-RU" sz="4000" dirty="0"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algn="l"/>
                <a:endParaRPr lang="ru-RU" sz="4000" dirty="0"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35D8CEF-9BD1-1245-850D-F1DBC2AB9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17" y="2626598"/>
                <a:ext cx="21721675" cy="7478970"/>
              </a:xfrm>
              <a:prstGeom prst="rect">
                <a:avLst/>
              </a:prstGeom>
              <a:blipFill>
                <a:blip r:embed="rId3"/>
                <a:stretch>
                  <a:fillRect l="-876" t="-1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3636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Примеры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6435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цены дома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заработной платы по описанию вакансии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спроса на товар в ближайшую неделю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уровня экспрессии гена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температуры воздуха</a:t>
            </a:r>
            <a:endParaRPr lang="en-US" sz="4000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суммы компенсаций по страховке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Прогнозирование объема потребления электроэнергии</a:t>
            </a:r>
          </a:p>
        </p:txBody>
      </p:sp>
    </p:spTree>
    <p:extLst>
      <p:ext uri="{BB962C8B-B14F-4D97-AF65-F5344CB8AC3E}">
        <p14:creationId xmlns:p14="http://schemas.microsoft.com/office/powerpoint/2010/main" val="76158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Нам упала задача! Спрогнозировать продажи отдела фермерских продуктов крупной сети супермаркетов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000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000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Как поставим задачу машинного обучения? </a:t>
            </a:r>
          </a:p>
        </p:txBody>
      </p:sp>
    </p:spTree>
    <p:extLst>
      <p:ext uri="{BB962C8B-B14F-4D97-AF65-F5344CB8AC3E}">
        <p14:creationId xmlns:p14="http://schemas.microsoft.com/office/powerpoint/2010/main" val="6961087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x – </a:t>
            </a: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это один отдел одного супермаркета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y – </a:t>
            </a: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его продажи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Есть следующая информация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63E8185-0117-D040-B6E2-125E0FE7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12476"/>
              </p:ext>
            </p:extLst>
          </p:nvPr>
        </p:nvGraphicFramePr>
        <p:xfrm>
          <a:off x="1235412" y="6065912"/>
          <a:ext cx="16651332" cy="6653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33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 жителей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Кол-вол фитнес-клубов и других спортивных комплексов в районе расположения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Количество конкурирующих магазинов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Выручка за 2017 год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100 000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570 000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400 000</a:t>
                      </a:r>
                    </a:p>
                    <a:p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297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89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Как спрогнозировать?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63E8185-0117-D040-B6E2-125E0FE7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1876"/>
              </p:ext>
            </p:extLst>
          </p:nvPr>
        </p:nvGraphicFramePr>
        <p:xfrm>
          <a:off x="1235412" y="6065912"/>
          <a:ext cx="20677670" cy="6653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5534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1376384430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 жителей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Кол-вол фитнес-клубов и других спортивных комплексов в районе расположения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Количество конкурирующих магазинов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Выручка за 2017 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Прогноз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100 000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570 000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400 000</a:t>
                      </a:r>
                    </a:p>
                    <a:p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125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Как спрогнозировать?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Предположим, прогнозом для каждого отдела будет среднее за весь период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Хорошо ли или плохо?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63E8185-0117-D040-B6E2-125E0FE7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589784"/>
              </p:ext>
            </p:extLst>
          </p:nvPr>
        </p:nvGraphicFramePr>
        <p:xfrm>
          <a:off x="1235412" y="6065912"/>
          <a:ext cx="20677670" cy="6653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5534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  <a:gridCol w="4135534">
                  <a:extLst>
                    <a:ext uri="{9D8B030D-6E8A-4147-A177-3AD203B41FA5}">
                      <a16:colId xmlns:a16="http://schemas.microsoft.com/office/drawing/2014/main" val="1376384430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 жителей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Кол-вол фитнес-клубов и других спортивных комплексов в районе расположения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Количество конкурирующих магазинов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Выручка за 2017 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Прогноз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100 000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570 000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400 000</a:t>
                      </a:r>
                    </a:p>
                    <a:p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4453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Как спрогнозировать?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Предположим, прогнозом для каждого отдела будет среднее за весь период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Хорошо ли или плохо?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63E8185-0117-D040-B6E2-125E0FE7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12256"/>
              </p:ext>
            </p:extLst>
          </p:nvPr>
        </p:nvGraphicFramePr>
        <p:xfrm>
          <a:off x="1235412" y="6065912"/>
          <a:ext cx="21472026" cy="7506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671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376384430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20944341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 жителей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Кол-вол фитнес-клубов и других спортивных комплексов в районе расположения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Количество конкурирующих магазинов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Выручка за 2017 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Прогноз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Ошибка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100 000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570 000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- 2 000 000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400 000</a:t>
                      </a:r>
                    </a:p>
                    <a:p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2 000 000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9630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ED35CD-7FAC-4E43-A7E7-7381BB40E1C0}"/>
              </a:ext>
            </a:extLst>
          </p:cNvPr>
          <p:cNvSpPr/>
          <p:nvPr/>
        </p:nvSpPr>
        <p:spPr>
          <a:xfrm>
            <a:off x="1232074" y="2969568"/>
            <a:ext cx="214753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Суммарная ошибка: 0 + (- 2 000 000) + 2 000 000 = 0 руб.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ИДЕАЛЬНО! Но нет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63E8185-0117-D040-B6E2-125E0FE749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5412" y="6065912"/>
          <a:ext cx="21472026" cy="7506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671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376384430"/>
                    </a:ext>
                  </a:extLst>
                </a:gridCol>
                <a:gridCol w="3578671">
                  <a:extLst>
                    <a:ext uri="{9D8B030D-6E8A-4147-A177-3AD203B41FA5}">
                      <a16:colId xmlns:a16="http://schemas.microsoft.com/office/drawing/2014/main" val="120944341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 жителей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Кол-вол фитнес-клубов и других спортивных комплексов в районе расположения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Количество конкурирующих магазинов в радиусе 3 км от супермаркета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Выручка за 2017 год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Прогноз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+mj-ea"/>
                          <a:ea typeface="+mj-ea"/>
                          <a:cs typeface="+mj-cs"/>
                        </a:rPr>
                        <a:t>Ошибка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100 000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2800" dirty="0"/>
                        <a:t>570 000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- 2 000 000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400 000</a:t>
                      </a:r>
                    </a:p>
                    <a:p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7 000 000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5 000 000 рублей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2 000 000 рублей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04131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регрессия.  Модельная задача на сегодня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/>
              <p:nvPr/>
            </p:nvSpPr>
            <p:spPr>
              <a:xfrm>
                <a:off x="1232074" y="2969568"/>
                <a:ext cx="21475364" cy="772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 - это действительные значения целевой переменной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- это прогноз, который мы сделали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𝒆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</m:oMath>
                </a14:m>
                <a:r>
                  <a:rPr lang="en-US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en-US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- </a:t>
                </a: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ошибка предсказания для одного наблюдения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𝒆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𝟐</m:t>
                        </m:r>
                      </m:sup>
                    </m:sSubSup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4000" dirty="0">
                                <a:latin typeface="Helvetica Neue Light" panose="02000503000000020004" pitchFamily="2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ru-RU" sz="4000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 </m:t>
                    </m:r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- квадрат ошибки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Хотим сделать так, что: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400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  <m:r>
                      <a:rPr lang="ru-RU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𝑚𝑖𝑛</m:t>
                    </m:r>
                  </m:oMath>
                </a14:m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4" y="2969568"/>
                <a:ext cx="21475364" cy="7721729"/>
              </a:xfrm>
              <a:prstGeom prst="rect">
                <a:avLst/>
              </a:prstGeom>
              <a:blipFill>
                <a:blip r:embed="rId3"/>
                <a:stretch>
                  <a:fillRect l="-1182" b="-15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1691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Как строить прогноз?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/>
              <p:nvPr/>
            </p:nvSpPr>
            <p:spPr>
              <a:xfrm>
                <a:off x="1232074" y="2969568"/>
                <a:ext cx="21475364" cy="7671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,….</m:t>
                        </m:r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p>
                        </m:sSub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каждый объект описан признаками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Можно поставить универсальный прогноз, как сделали раньше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Можно придумать формулу, которая учтет все признаки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= </a:t>
                </a:r>
                <a:r>
                  <a:rPr lang="en-US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F(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𝟏</m:t>
                        </m:r>
                      </m:sub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p>
                    </m:sSubSup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,….</m:t>
                    </m:r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)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В зависимости от типа формулы модели могут быть линейные или нелинейные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Мы очень близко познакомимся с линейными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4" y="2969568"/>
                <a:ext cx="21475364" cy="7671908"/>
              </a:xfrm>
              <a:prstGeom prst="rect">
                <a:avLst/>
              </a:prstGeom>
              <a:blipFill>
                <a:blip r:embed="rId3"/>
                <a:stretch>
                  <a:fillRect l="-887" b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3664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D29DF0-9BAC-8042-B226-FDBA4E06AE6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Есть данные!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5400" dirty="0">
                <a:solidFill>
                  <a:schemeClr val="tx1"/>
                </a:solidFill>
              </a:rPr>
              <a:t>Хотим извлечь знания из них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chemeClr val="tx1"/>
                </a:solidFill>
              </a:rPr>
              <a:t>Или нет данных, но знания извлечь хотим…….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91829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Модель линейной </a:t>
            </a:r>
            <a:r>
              <a:rPr lang="ru-RU" dirty="0" err="1"/>
              <a:t>регрессвии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/>
              <p:nvPr/>
            </p:nvSpPr>
            <p:spPr>
              <a:xfrm>
                <a:off x="1232074" y="2969568"/>
                <a:ext cx="21475364" cy="7915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𝒙</m:t>
                        </m:r>
                      </m:e>
                      <m:sub/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,….</m:t>
                        </m:r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p>
                        </m:sSub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−</m:t>
                    </m:r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каждый объект описан признаками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𝟎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+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𝟏</m:t>
                        </m:r>
                      </m:sub>
                      <m:sup/>
                    </m:sSubSup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+…+ </m:t>
                    </m:r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𝒏</m:t>
                        </m:r>
                      </m:sub>
                      <m:sup/>
                    </m:sSubSup>
                    <m:r>
                      <a:rPr lang="en-US" sz="4000" b="0" i="0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−</m:t>
                    </m:r>
                  </m:oMath>
                </a14:m>
                <a:r>
                  <a:rPr lang="en-US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модель линейной регрессии.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Как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𝟎</m:t>
                        </m:r>
                      </m:sub>
                    </m:sSub>
                    <m:r>
                      <a:rPr lang="en-US" sz="4000" b="0" i="0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,</m:t>
                    </m:r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….,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𝒏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?</m:t>
                    </m:r>
                  </m:oMath>
                </a14:m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Давайте начнем с простого. Пусть мы хотим строить прогноз только по одной характеристике. </a:t>
                </a: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𝟎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+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𝟏</m:t>
                        </m:r>
                      </m:sub>
                      <m:sup/>
                    </m:sSubSup>
                  </m:oMath>
                </a14:m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Помните про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  <m:r>
                      <a:rPr lang="ru-RU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→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𝑚𝑖𝑛</m:t>
                    </m:r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?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4" y="2969568"/>
                <a:ext cx="21475364" cy="7915052"/>
              </a:xfrm>
              <a:prstGeom prst="rect">
                <a:avLst/>
              </a:prstGeom>
              <a:blipFill>
                <a:blip r:embed="rId3"/>
                <a:stretch>
                  <a:fillRect l="-887" b="-16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84449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Модель линейной регрессии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/>
              <p:nvPr/>
            </p:nvSpPr>
            <p:spPr>
              <a:xfrm>
                <a:off x="1232074" y="2969568"/>
                <a:ext cx="21475364" cy="3365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4000" i="1" smtClean="0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𝟎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+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𝒇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𝟏</m:t>
                        </m:r>
                      </m:sub>
                      <m:sup/>
                    </m:sSubSup>
                  </m:oMath>
                </a14:m>
                <a:endParaRPr lang="ru-RU" sz="4000" dirty="0"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  <m:r>
                      <a:rPr lang="ru-RU" sz="4000" b="0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4000" dirty="0">
                                    <a:latin typeface="Helvetica Neue Light" panose="02000503000000020004" pitchFamily="2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sz="4000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ru-RU" sz="4000" b="1" i="1" smtClean="0">
                        <a:latin typeface="Cambria Math" panose="02040503050406030204" pitchFamily="18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Helvetica Neue Light" panose="02000503000000020004" pitchFamily="2" charset="0"/>
                            <a:cs typeface="Helvetica Neue Light" panose="02000503000000020004" pitchFamily="2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ru-RU" sz="4000" b="1" i="1" smtClean="0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−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Helvetica Neue Light" panose="02000503000000020004" pitchFamily="2" charset="0"/>
                                    <a:cs typeface="Helvetica Neue Light" panose="02000503000000020004" pitchFamily="2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Helvetica Neue Light" panose="02000503000000020004" pitchFamily="2" charset="0"/>
                                            <a:cs typeface="Helvetica Neue Light" panose="02000503000000020004" pitchFamily="2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Helvetica Neue Light" panose="02000503000000020004" pitchFamily="2" charset="0"/>
                                        <a:cs typeface="Helvetica Neue Light" panose="02000503000000020004" pitchFamily="2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e>
                            </m:d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Helvetica Neue Light" panose="02000503000000020004" pitchFamily="2" charset="0"/>
                                <a:cs typeface="Helvetica Neue Light" panose="02000503000000020004" pitchFamily="2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ru-RU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→</m:t>
                    </m:r>
                    <m:func>
                      <m:funcPr>
                        <m:ctrlPr>
                          <a:rPr lang="ru-RU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min</m:t>
                        </m:r>
                      </m:fName>
                      <m:e/>
                    </m:func>
                  </m:oMath>
                </a14:m>
                <a:r>
                  <a:rPr lang="ru-RU" sz="4000" dirty="0"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- прекрасная оптимизационная задача, которую мы можем решить 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4ED35CD-7FAC-4E43-A7E7-7381BB40E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4" y="2969568"/>
                <a:ext cx="21475364" cy="3365473"/>
              </a:xfrm>
              <a:prstGeom prst="rect">
                <a:avLst/>
              </a:prstGeom>
              <a:blipFill>
                <a:blip r:embed="rId3"/>
                <a:stretch>
                  <a:fillRect l="-1182" b="-10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6400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1760" y="4913784"/>
            <a:ext cx="3195850" cy="3090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16073440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Основные понятия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Заголовок основного текста"/>
              <p:cNvSpPr txBox="1"/>
              <p:nvPr/>
            </p:nvSpPr>
            <p:spPr>
              <a:xfrm>
                <a:off x="1201065" y="2644324"/>
                <a:ext cx="21506373" cy="98792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71437" tIns="71437" rIns="71437" bIns="71437" anchor="t"/>
              <a:lstStyle>
                <a:lvl1pPr algn="l">
                  <a:defRPr sz="4200" b="1">
                    <a:solidFill>
                      <a:srgbClr val="253957"/>
                    </a:solidFill>
                    <a:latin typeface="+mn-lt"/>
                    <a:ea typeface="+mn-ea"/>
                    <a:cs typeface="+mn-cs"/>
                    <a:sym typeface="Arial Narrow"/>
                  </a:defRPr>
                </a:lvl1pPr>
              </a:lstStyle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𝒙</m:t>
                    </m:r>
                  </m:oMath>
                </a14:m>
                <a:r>
                  <a:rPr lang="en-US" sz="40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 (sample) 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 </a:t>
                </a: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объекты, с которыми мы хотим что-то делать. В нашем случае – потребители.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Обязательно есть всегда.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ru-RU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23375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𝒚</m:t>
                    </m:r>
                  </m:oMath>
                </a14:m>
                <a:r>
                  <a:rPr lang="en-US" sz="4000" dirty="0">
                    <a:solidFill>
                      <a:srgbClr val="23375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 (target) 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 </a:t>
                </a: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ответ, целевая переменная. То, что свойственно объекту и то, что мы хотим научиться прогнозировать/объяснять. Не всегда есть.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ru-RU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i="1" smtClean="0">
                            <a:solidFill>
                              <a:srgbClr val="2337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ru-RU" sz="4000" i="1">
                                <a:solidFill>
                                  <a:srgbClr val="2337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4000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000" b="1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4000" b="1" i="1">
                                <a:solidFill>
                                  <a:srgbClr val="23375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Light" panose="02000503000000020004" pitchFamily="2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4000" b="1" i="1">
                                    <a:solidFill>
                                      <a:srgbClr val="23375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 Light" panose="02000503000000020004" pitchFamily="2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4000" b="1" i="1">
                            <a:solidFill>
                              <a:srgbClr val="2337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𝒊</m:t>
                        </m:r>
                        <m:r>
                          <a:rPr lang="en-US" sz="4000" b="1" i="1">
                            <a:solidFill>
                              <a:srgbClr val="2337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=</m:t>
                        </m:r>
                        <m:r>
                          <a:rPr lang="en-US" sz="4000" b="1" i="1">
                            <a:solidFill>
                              <a:srgbClr val="2337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𝟏</m:t>
                        </m:r>
                      </m:sub>
                      <m:sup>
                        <m:r>
                          <a:rPr lang="ru-RU" sz="4000" b="1" i="1">
                            <a:solidFill>
                              <a:srgbClr val="23375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Light" panose="02000503000000020004" pitchFamily="2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4000" dirty="0">
                    <a:solidFill>
                      <a:srgbClr val="23375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panose="02000503000000020004" pitchFamily="2" charset="0"/>
                  </a:rPr>
                  <a:t> 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</a:t>
                </a: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обучающая выборка, прецеденты, т.е. все объекты, для которых известны значения целевого признака </a:t>
                </a:r>
              </a:p>
              <a:p>
                <a:pPr marL="457200" lvl="8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Light" panose="02000503000000020004" pitchFamily="2" charset="0"/>
                      </a:rPr>
                      <m:t>ℓ</m:t>
                    </m:r>
                  </m:oMath>
                </a14:m>
                <a:r>
                  <a:rPr lang="en-US" sz="4000" i="1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en-US" sz="400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–</a:t>
                </a:r>
                <a:r>
                  <a:rPr lang="en-US" sz="4000" i="1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 </a:t>
                </a:r>
                <a:r>
                  <a:rPr lang="ru-RU" sz="400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размер выборки. </a:t>
                </a:r>
              </a:p>
              <a:p>
                <a:pPr marL="457200" lvl="8" indent="-457200" algn="l">
                  <a:buFont typeface="Arial" panose="020B0604020202020204" pitchFamily="34" charset="0"/>
                  <a:buChar char="•"/>
                </a:pPr>
                <a:endParaRPr lang="ru-RU" sz="4000" i="1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Объекты характеризуются признаками (</a:t>
                </a:r>
                <a:r>
                  <a:rPr lang="ru-RU" sz="4000" b="0" dirty="0" err="1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фичами</a:t>
                </a:r>
                <a:r>
                  <a:rPr lang="en-US" sz="4000" b="0" dirty="0">
                    <a:solidFill>
                      <a:schemeClr val="tx1"/>
                    </a:solidFill>
                    <a:latin typeface="Helvetica Neue Light" panose="02000503000000020004" pitchFamily="2" charset="0"/>
                    <a:ea typeface="Helvetica Neue Light" panose="02000503000000020004" pitchFamily="2" charset="0"/>
                    <a:cs typeface="Helvetica Neue Light" panose="02000503000000020004" pitchFamily="2" charset="0"/>
                  </a:rPr>
                  <a:t>, features)</a:t>
                </a:r>
              </a:p>
              <a:p>
                <a:endParaRPr lang="en-US" sz="4000" b="0" dirty="0">
                  <a:solidFill>
                    <a:schemeClr val="tx1"/>
                  </a:solidFill>
                  <a:latin typeface="Helvetica Neue Light" panose="02000503000000020004" pitchFamily="2" charset="0"/>
                  <a:ea typeface="Helvetica Neue Light" panose="02000503000000020004" pitchFamily="2" charset="0"/>
                  <a:cs typeface="Helvetica Neue Light" panose="02000503000000020004" pitchFamily="2" charset="0"/>
                </a:endParaRPr>
              </a:p>
            </p:txBody>
          </p:sp>
        </mc:Choice>
        <mc:Fallback xmlns="">
          <p:sp>
            <p:nvSpPr>
              <p:cNvPr id="61" name="Заголовок основного текста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5" y="2644324"/>
                <a:ext cx="21506373" cy="9879276"/>
              </a:xfrm>
              <a:prstGeom prst="rect">
                <a:avLst/>
              </a:prstGeom>
              <a:blipFill>
                <a:blip r:embed="rId2"/>
                <a:stretch>
                  <a:fillRect l="-1004" t="-8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12443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16073440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Основные понятия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E8A30F2-69EF-1647-81AE-58DD9E777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5608"/>
              </p:ext>
            </p:extLst>
          </p:nvPr>
        </p:nvGraphicFramePr>
        <p:xfrm>
          <a:off x="3118992" y="4985792"/>
          <a:ext cx="16651332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33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en-US" sz="4400" dirty="0">
                          <a:latin typeface="+mj-ea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4400" baseline="-25000" dirty="0"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  <a:endParaRPr lang="ru-RU" sz="4400" dirty="0">
                        <a:latin typeface="+mj-ea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latin typeface="+mj-ea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4400" baseline="-25000" dirty="0"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  <a:endParaRPr lang="ru-RU" sz="4400" dirty="0">
                        <a:latin typeface="+mj-ea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latin typeface="+mj-ea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4400" baseline="-25000" dirty="0"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  <a:endParaRPr lang="ru-RU" sz="4400" dirty="0">
                        <a:latin typeface="+mj-ea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latin typeface="+mj-ea"/>
                          <a:ea typeface="+mj-ea"/>
                          <a:cs typeface="+mj-cs"/>
                        </a:rPr>
                        <a:t>y</a:t>
                      </a:r>
                      <a:endParaRPr lang="ru-RU" sz="4400" dirty="0">
                        <a:latin typeface="+mj-ea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30BF72-8898-6448-ADBF-F8731F1EA628}"/>
              </a:ext>
            </a:extLst>
          </p:cNvPr>
          <p:cNvSpPr/>
          <p:nvPr/>
        </p:nvSpPr>
        <p:spPr>
          <a:xfrm>
            <a:off x="1927669" y="6884687"/>
            <a:ext cx="787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+mj-ea"/>
              </a:rPr>
              <a:t>x</a:t>
            </a:r>
            <a:r>
              <a:rPr lang="en-US" sz="5400" baseline="-25000" dirty="0">
                <a:latin typeface="+mj-ea"/>
              </a:rPr>
              <a:t>1</a:t>
            </a:r>
            <a:endParaRPr lang="ru-RU" sz="5400" dirty="0">
              <a:latin typeface="+mj-ea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F0D81D-421A-3144-B205-AFADF41627FA}"/>
              </a:ext>
            </a:extLst>
          </p:cNvPr>
          <p:cNvSpPr/>
          <p:nvPr/>
        </p:nvSpPr>
        <p:spPr>
          <a:xfrm>
            <a:off x="1927669" y="8242931"/>
            <a:ext cx="787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+mj-ea"/>
              </a:rPr>
              <a:t>x</a:t>
            </a:r>
            <a:r>
              <a:rPr lang="en-US" sz="5400" baseline="-25000" dirty="0">
                <a:latin typeface="+mj-ea"/>
              </a:rPr>
              <a:t>2</a:t>
            </a:r>
            <a:endParaRPr lang="ru-RU" sz="5400" dirty="0">
              <a:latin typeface="+mj-ea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30AE7A-E15D-074D-A7B3-D09E19C817C9}"/>
              </a:ext>
            </a:extLst>
          </p:cNvPr>
          <p:cNvSpPr/>
          <p:nvPr/>
        </p:nvSpPr>
        <p:spPr>
          <a:xfrm>
            <a:off x="1927669" y="9601175"/>
            <a:ext cx="787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+mj-ea"/>
              </a:rPr>
              <a:t>x</a:t>
            </a:r>
            <a:r>
              <a:rPr lang="en-US" sz="5400" baseline="-25000" dirty="0">
                <a:latin typeface="+mj-ea"/>
              </a:rPr>
              <a:t>3</a:t>
            </a:r>
            <a:endParaRPr lang="ru-RU" sz="5400" dirty="0">
              <a:latin typeface="+mj-ea"/>
            </a:endParaRP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10C23B81-B7F8-1547-A0B7-2871F1EA28D0}"/>
              </a:ext>
            </a:extLst>
          </p:cNvPr>
          <p:cNvSpPr txBox="1"/>
          <p:nvPr/>
        </p:nvSpPr>
        <p:spPr>
          <a:xfrm>
            <a:off x="1201065" y="2644324"/>
            <a:ext cx="21506373" cy="1693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en-US" sz="4000" b="0" dirty="0">
              <a:solidFill>
                <a:schemeClr val="tx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Т.е. Если совсем просто, то у нас есть таблица</a:t>
            </a:r>
          </a:p>
          <a:p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37212578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16073440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Основные понятия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E8A30F2-69EF-1647-81AE-58DD9E777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07951"/>
              </p:ext>
            </p:extLst>
          </p:nvPr>
        </p:nvGraphicFramePr>
        <p:xfrm>
          <a:off x="3118992" y="4985792"/>
          <a:ext cx="16651332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33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Свитер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Юбка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Поясная сумка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Совершена покупка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30BF72-8898-6448-ADBF-F8731F1EA628}"/>
              </a:ext>
            </a:extLst>
          </p:cNvPr>
          <p:cNvSpPr/>
          <p:nvPr/>
        </p:nvSpPr>
        <p:spPr>
          <a:xfrm>
            <a:off x="1165920" y="6877816"/>
            <a:ext cx="16498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Катя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F0D81D-421A-3144-B205-AFADF41627FA}"/>
              </a:ext>
            </a:extLst>
          </p:cNvPr>
          <p:cNvSpPr/>
          <p:nvPr/>
        </p:nvSpPr>
        <p:spPr>
          <a:xfrm>
            <a:off x="1096991" y="8236060"/>
            <a:ext cx="17876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Лера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30AE7A-E15D-074D-A7B3-D09E19C817C9}"/>
              </a:ext>
            </a:extLst>
          </p:cNvPr>
          <p:cNvSpPr/>
          <p:nvPr/>
        </p:nvSpPr>
        <p:spPr>
          <a:xfrm>
            <a:off x="1150692" y="9594304"/>
            <a:ext cx="1680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Витя</a:t>
            </a: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10C23B81-B7F8-1547-A0B7-2871F1EA28D0}"/>
              </a:ext>
            </a:extLst>
          </p:cNvPr>
          <p:cNvSpPr txBox="1"/>
          <p:nvPr/>
        </p:nvSpPr>
        <p:spPr>
          <a:xfrm>
            <a:off x="1201065" y="2644324"/>
            <a:ext cx="21506373" cy="1693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en-US" sz="4000" b="0" dirty="0">
              <a:solidFill>
                <a:schemeClr val="tx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Например, у нас есть три потребителя с корзинами в интернет-магазине. </a:t>
            </a:r>
            <a:endParaRPr lang="ru-RU" b="0" dirty="0"/>
          </a:p>
        </p:txBody>
      </p:sp>
      <p:sp>
        <p:nvSpPr>
          <p:cNvPr id="4" name="Открывающая фигурная скобка 3">
            <a:extLst>
              <a:ext uri="{FF2B5EF4-FFF2-40B4-BE49-F238E27FC236}">
                <a16:creationId xmlns:a16="http://schemas.microsoft.com/office/drawing/2014/main" id="{0541BF3B-24FB-674F-8C6C-C0075ED650F4}"/>
              </a:ext>
            </a:extLst>
          </p:cNvPr>
          <p:cNvSpPr/>
          <p:nvPr/>
        </p:nvSpPr>
        <p:spPr>
          <a:xfrm rot="16200000" flipV="1">
            <a:off x="8778003" y="5316211"/>
            <a:ext cx="1170130" cy="12426615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BCC6FD-267E-9049-9DAE-06F21EC2825D}"/>
              </a:ext>
            </a:extLst>
          </p:cNvPr>
          <p:cNvSpPr/>
          <p:nvPr/>
        </p:nvSpPr>
        <p:spPr>
          <a:xfrm>
            <a:off x="7805591" y="12168589"/>
            <a:ext cx="3114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признаки</a:t>
            </a:r>
          </a:p>
        </p:txBody>
      </p:sp>
      <p:sp>
        <p:nvSpPr>
          <p:cNvPr id="12" name="Открывающая фигурная скобка 11">
            <a:extLst>
              <a:ext uri="{FF2B5EF4-FFF2-40B4-BE49-F238E27FC236}">
                <a16:creationId xmlns:a16="http://schemas.microsoft.com/office/drawing/2014/main" id="{EF5E35B3-C99F-F144-AA39-0D98B62B177E}"/>
              </a:ext>
            </a:extLst>
          </p:cNvPr>
          <p:cNvSpPr/>
          <p:nvPr/>
        </p:nvSpPr>
        <p:spPr>
          <a:xfrm rot="16200000" flipV="1">
            <a:off x="17060054" y="9637822"/>
            <a:ext cx="1224978" cy="3728546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2F16E29-2E74-C744-BBC6-C463F0B91AC2}"/>
              </a:ext>
            </a:extLst>
          </p:cNvPr>
          <p:cNvSpPr/>
          <p:nvPr/>
        </p:nvSpPr>
        <p:spPr>
          <a:xfrm>
            <a:off x="14352505" y="12114584"/>
            <a:ext cx="6712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целевая переменная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9E7E69-EA64-0D4E-8496-7C00F08AF2EB}"/>
              </a:ext>
            </a:extLst>
          </p:cNvPr>
          <p:cNvSpPr/>
          <p:nvPr/>
        </p:nvSpPr>
        <p:spPr>
          <a:xfrm rot="5400000">
            <a:off x="20097828" y="7990726"/>
            <a:ext cx="2856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объекты</a:t>
            </a:r>
          </a:p>
        </p:txBody>
      </p:sp>
    </p:spTree>
    <p:extLst>
      <p:ext uri="{BB962C8B-B14F-4D97-AF65-F5344CB8AC3E}">
        <p14:creationId xmlns:p14="http://schemas.microsoft.com/office/powerpoint/2010/main" val="22380321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E9F6A4-571B-D24C-84A2-36F2C326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76" y="0"/>
            <a:ext cx="1917496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29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Подходы к обучению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12B50F-A0F2-4B46-9305-218633D3E1E9}"/>
              </a:ext>
            </a:extLst>
          </p:cNvPr>
          <p:cNvSpPr/>
          <p:nvPr/>
        </p:nvSpPr>
        <p:spPr>
          <a:xfrm>
            <a:off x="1181360" y="2897560"/>
            <a:ext cx="2152607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Обучение с учителем</a:t>
            </a:r>
          </a:p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Классификация</a:t>
            </a:r>
          </a:p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Регрессия</a:t>
            </a:r>
          </a:p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Ранжирование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Обучение без учителя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Кластеризация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40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Уменьшение размерности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Обучение с частичным привлечением учителя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Обучение с подкреплением</a:t>
            </a:r>
            <a:endParaRPr lang="en-US" sz="4000" b="1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7083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830960" y="575510"/>
            <a:ext cx="20954328" cy="122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/>
              <a:t>обучение с учителем</a:t>
            </a:r>
            <a:endParaRPr dirty="0"/>
          </a:p>
        </p:txBody>
      </p:sp>
      <p:pic>
        <p:nvPicPr>
          <p:cNvPr id="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E8A30F2-69EF-1647-81AE-58DD9E7771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8992" y="4985792"/>
          <a:ext cx="16651332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33">
                  <a:extLst>
                    <a:ext uri="{9D8B030D-6E8A-4147-A177-3AD203B41FA5}">
                      <a16:colId xmlns:a16="http://schemas.microsoft.com/office/drawing/2014/main" val="3184976062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4070517425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2591395917"/>
                    </a:ext>
                  </a:extLst>
                </a:gridCol>
                <a:gridCol w="4162833">
                  <a:extLst>
                    <a:ext uri="{9D8B030D-6E8A-4147-A177-3AD203B41FA5}">
                      <a16:colId xmlns:a16="http://schemas.microsoft.com/office/drawing/2014/main" val="144200424"/>
                    </a:ext>
                  </a:extLst>
                </a:gridCol>
              </a:tblGrid>
              <a:tr h="1476164"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Свитер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Юбка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Поясная сумка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>
                          <a:latin typeface="+mj-ea"/>
                          <a:ea typeface="+mj-ea"/>
                          <a:cs typeface="+mj-cs"/>
                        </a:rPr>
                        <a:t>Совершена покупка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61970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307532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83628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4400" dirty="0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07384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30BF72-8898-6448-ADBF-F8731F1EA628}"/>
              </a:ext>
            </a:extLst>
          </p:cNvPr>
          <p:cNvSpPr/>
          <p:nvPr/>
        </p:nvSpPr>
        <p:spPr>
          <a:xfrm>
            <a:off x="1165920" y="6877816"/>
            <a:ext cx="16498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Катя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F0D81D-421A-3144-B205-AFADF41627FA}"/>
              </a:ext>
            </a:extLst>
          </p:cNvPr>
          <p:cNvSpPr/>
          <p:nvPr/>
        </p:nvSpPr>
        <p:spPr>
          <a:xfrm>
            <a:off x="1096991" y="8236060"/>
            <a:ext cx="17876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Лера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30AE7A-E15D-074D-A7B3-D09E19C817C9}"/>
              </a:ext>
            </a:extLst>
          </p:cNvPr>
          <p:cNvSpPr/>
          <p:nvPr/>
        </p:nvSpPr>
        <p:spPr>
          <a:xfrm>
            <a:off x="1150692" y="9594304"/>
            <a:ext cx="1680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ea"/>
              </a:rPr>
              <a:t>Витя</a:t>
            </a: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10C23B81-B7F8-1547-A0B7-2871F1EA28D0}"/>
              </a:ext>
            </a:extLst>
          </p:cNvPr>
          <p:cNvSpPr txBox="1"/>
          <p:nvPr/>
        </p:nvSpPr>
        <p:spPr>
          <a:xfrm>
            <a:off x="1201065" y="2644324"/>
            <a:ext cx="21506373" cy="1693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Есть вектор с целевой переменной</a:t>
            </a:r>
            <a:endParaRPr lang="en-US" sz="4000" b="0" dirty="0">
              <a:solidFill>
                <a:schemeClr val="tx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  <p:sp>
        <p:nvSpPr>
          <p:cNvPr id="4" name="Открывающая фигурная скобка 3">
            <a:extLst>
              <a:ext uri="{FF2B5EF4-FFF2-40B4-BE49-F238E27FC236}">
                <a16:creationId xmlns:a16="http://schemas.microsoft.com/office/drawing/2014/main" id="{0541BF3B-24FB-674F-8C6C-C0075ED650F4}"/>
              </a:ext>
            </a:extLst>
          </p:cNvPr>
          <p:cNvSpPr/>
          <p:nvPr/>
        </p:nvSpPr>
        <p:spPr>
          <a:xfrm rot="16200000" flipV="1">
            <a:off x="8778003" y="5316211"/>
            <a:ext cx="1170130" cy="12426615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BCC6FD-267E-9049-9DAE-06F21EC2825D}"/>
              </a:ext>
            </a:extLst>
          </p:cNvPr>
          <p:cNvSpPr/>
          <p:nvPr/>
        </p:nvSpPr>
        <p:spPr>
          <a:xfrm>
            <a:off x="7805591" y="12168589"/>
            <a:ext cx="3114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признаки</a:t>
            </a:r>
          </a:p>
        </p:txBody>
      </p:sp>
      <p:sp>
        <p:nvSpPr>
          <p:cNvPr id="12" name="Открывающая фигурная скобка 11">
            <a:extLst>
              <a:ext uri="{FF2B5EF4-FFF2-40B4-BE49-F238E27FC236}">
                <a16:creationId xmlns:a16="http://schemas.microsoft.com/office/drawing/2014/main" id="{EF5E35B3-C99F-F144-AA39-0D98B62B177E}"/>
              </a:ext>
            </a:extLst>
          </p:cNvPr>
          <p:cNvSpPr/>
          <p:nvPr/>
        </p:nvSpPr>
        <p:spPr>
          <a:xfrm rot="16200000" flipV="1">
            <a:off x="17060054" y="9637822"/>
            <a:ext cx="1224978" cy="3728546"/>
          </a:xfrm>
          <a:prstGeom prst="leftBrace">
            <a:avLst>
              <a:gd name="adj1" fmla="val 0"/>
              <a:gd name="adj2" fmla="val 50053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33758"/>
              </a:solidFill>
              <a:effectLst/>
              <a:uFillTx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2F16E29-2E74-C744-BBC6-C463F0B91AC2}"/>
              </a:ext>
            </a:extLst>
          </p:cNvPr>
          <p:cNvSpPr/>
          <p:nvPr/>
        </p:nvSpPr>
        <p:spPr>
          <a:xfrm>
            <a:off x="14352505" y="12114584"/>
            <a:ext cx="6712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целевая переменная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9E7E69-EA64-0D4E-8496-7C00F08AF2EB}"/>
              </a:ext>
            </a:extLst>
          </p:cNvPr>
          <p:cNvSpPr/>
          <p:nvPr/>
        </p:nvSpPr>
        <p:spPr>
          <a:xfrm rot="5400000">
            <a:off x="20097828" y="7990726"/>
            <a:ext cx="2856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02060"/>
                </a:solidFill>
                <a:latin typeface="+mj-ea"/>
              </a:rPr>
              <a:t>объекты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8A7894CD-8C2D-DF44-8C0B-59AD4A41B618}"/>
              </a:ext>
            </a:extLst>
          </p:cNvPr>
          <p:cNvSpPr/>
          <p:nvPr/>
        </p:nvSpPr>
        <p:spPr>
          <a:xfrm>
            <a:off x="15576376" y="4490487"/>
            <a:ext cx="4193948" cy="6853535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207494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1130</Words>
  <Application>Microsoft Macintosh PowerPoint</Application>
  <PresentationFormat>Произвольный</PresentationFormat>
  <Paragraphs>306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Arial</vt:lpstr>
      <vt:lpstr>Arial Narrow</vt:lpstr>
      <vt:lpstr>Cambria Math</vt:lpstr>
      <vt:lpstr>Helvetica</vt:lpstr>
      <vt:lpstr>Helvetica Light</vt:lpstr>
      <vt:lpstr>Helvetica Neue</vt:lpstr>
      <vt:lpstr>Helvetica Neue Light</vt:lpstr>
      <vt:lpstr>Wingdings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Элен Теванян</cp:lastModifiedBy>
  <cp:revision>61</cp:revision>
  <cp:lastPrinted>2018-10-06T05:56:23Z</cp:lastPrinted>
  <dcterms:modified xsi:type="dcterms:W3CDTF">2018-10-19T14:40:02Z</dcterms:modified>
</cp:coreProperties>
</file>